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6" r:id="rId4"/>
    <p:sldId id="272" r:id="rId5"/>
    <p:sldId id="274" r:id="rId6"/>
    <p:sldId id="273" r:id="rId7"/>
    <p:sldId id="277" r:id="rId8"/>
    <p:sldId id="275" r:id="rId9"/>
    <p:sldId id="27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15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8361BA64-2CF5-4F2D-BA44-78E718E24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F5A32D3-6783-48F6-9D0C-B0A26A3C27D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148350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628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649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336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759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595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300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837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916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863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776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56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398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563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066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557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39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0A7FE41E-F542-40E6-A44E-1A54E98D568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5B212A5-1BE3-4D05-BB63-7092D671D91A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7915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18/unique-gene-editing-treatment-nee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nigms.nih.gov/Pages/DetailPage.aspx?imageID2=25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urses.lumenlearning.com/wm-biology1/chapter/reading-major-enzymes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tosi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1904_RNA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e-sfera.hr/dodatni-digitalni-sadrzaji/0e5a3f13-979c-49bd-a558-20f123ba706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39617&amp;picture=business-ma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biology.stackexchange.com/questions/47944/the-human-has-46-double-chromosomes-or-simple-chromosomes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ogai.it/cosi-la-cina-ci-ruba-pure-molluschi-razzia-oloturie-commercio-illegale-la-procura-lecce-apre-uninchiesta-un-vero-mercato-nero-cifre-capogiro-dalla-puglia-verso-paesi-as/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enom" TargetMode="External"/><Relationship Id="rId7" Type="http://schemas.openxmlformats.org/officeDocument/2006/relationships/hyperlink" Target="http://microbioun.blogspot.com/2016_01_01_archive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s://id.wikipedia.org/wiki/Genom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F78C4A-66B8-4E81-8760-6E5396AAD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289" y="4456491"/>
            <a:ext cx="7163421" cy="1571447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hr-HR" sz="2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ŽIVA BIĆA RASTU, RAZVIJAJU SE I RAZMNOŽAVAJU</a:t>
            </a:r>
            <a:br>
              <a:rPr lang="hr-HR" sz="28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hr-HR" sz="2400" b="1" spc="50" dirty="0">
                <a:ln w="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DNA - molekula nasljeđa</a:t>
            </a:r>
            <a:endParaRPr lang="hr-HR" sz="2800" b="1" spc="50" dirty="0">
              <a:ln w="0"/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CE4EFE2-D5C7-449C-9FB9-17F4525C9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13102" y="1140780"/>
            <a:ext cx="5965794" cy="298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5095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1B1D2F54-4A5B-4729-835D-81D6B0264351}"/>
              </a:ext>
            </a:extLst>
          </p:cNvPr>
          <p:cNvSpPr/>
          <p:nvPr/>
        </p:nvSpPr>
        <p:spPr>
          <a:xfrm>
            <a:off x="816813" y="2151745"/>
            <a:ext cx="6183427" cy="172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 - je znanost koja se bavi proučavanjem kromosoma i gena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znanstvena disciplina koja se bavi nasljeđivanjem.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3ABF38E4-14F6-437C-9C75-D8FC720678D9}"/>
              </a:ext>
            </a:extLst>
          </p:cNvPr>
          <p:cNvSpPr/>
          <p:nvPr/>
        </p:nvSpPr>
        <p:spPr>
          <a:xfrm>
            <a:off x="2897721" y="5072455"/>
            <a:ext cx="8205038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Temelje genetike postavio je češki redovnik </a:t>
            </a:r>
            <a:r>
              <a:rPr lang="hr-H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Gregor J. Mendel.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F358574-E5C6-407A-B564-E1785E2CE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746" y="902563"/>
            <a:ext cx="2895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408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BCAC52F4-50CA-46DB-8625-8397980DBA16}"/>
              </a:ext>
            </a:extLst>
          </p:cNvPr>
          <p:cNvSpPr/>
          <p:nvPr/>
        </p:nvSpPr>
        <p:spPr>
          <a:xfrm>
            <a:off x="639192" y="587587"/>
            <a:ext cx="10493406" cy="7102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Tijekom različitih životnih razdoblja stanice, molekule DNA nalaze se u različitim oblicima. 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34F4FE2-91A5-494E-B13F-85E519DEC381}"/>
              </a:ext>
            </a:extLst>
          </p:cNvPr>
          <p:cNvSpPr/>
          <p:nvPr/>
        </p:nvSpPr>
        <p:spPr>
          <a:xfrm>
            <a:off x="1307897" y="1555756"/>
            <a:ext cx="4065973" cy="27432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Molekule DNA se u vrijeme stanične diobe omotavaju oko BJELANČEVINA / PROTEINA pa zbijanjem nastaju dobro vidljive štapićaste strukture u jezgri -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KROMOSOMI.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4" descr="D:\lydia\ŠK recenzija\prezentacije\7. r\ilustr 7\od DNA.jpg">
            <a:extLst>
              <a:ext uri="{FF2B5EF4-FFF2-40B4-BE49-F238E27FC236}">
                <a16:creationId xmlns:a16="http://schemas.microsoft.com/office/drawing/2014/main" xmlns="" id="{F2B9C433-A5AC-45C6-8216-E46F1FAE6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69" b="3559"/>
          <a:stretch/>
        </p:blipFill>
        <p:spPr bwMode="gray">
          <a:xfrm rot="16200000">
            <a:off x="6456781" y="2097304"/>
            <a:ext cx="4202593" cy="406597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xmlns="" id="{717D46A0-8319-4BA0-A844-F2C9F3B4CF0F}"/>
              </a:ext>
            </a:extLst>
          </p:cNvPr>
          <p:cNvCxnSpPr>
            <a:cxnSpLocks/>
          </p:cNvCxnSpPr>
          <p:nvPr/>
        </p:nvCxnSpPr>
        <p:spPr>
          <a:xfrm flipV="1">
            <a:off x="8720286" y="4810003"/>
            <a:ext cx="488272" cy="646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B74BBC5-47AD-42A2-9E12-F47C863E1534}"/>
              </a:ext>
            </a:extLst>
          </p:cNvPr>
          <p:cNvSpPr txBox="1"/>
          <p:nvPr/>
        </p:nvSpPr>
        <p:spPr>
          <a:xfrm>
            <a:off x="9011773" y="4501554"/>
            <a:ext cx="75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DNA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xmlns="" id="{9A779CA4-4E6F-47FA-890A-E7EA7D7A8D04}"/>
              </a:ext>
            </a:extLst>
          </p:cNvPr>
          <p:cNvCxnSpPr>
            <a:cxnSpLocks/>
          </p:cNvCxnSpPr>
          <p:nvPr/>
        </p:nvCxnSpPr>
        <p:spPr>
          <a:xfrm flipV="1">
            <a:off x="9388606" y="2376306"/>
            <a:ext cx="508787" cy="336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xmlns="" id="{31C4B7A1-38D7-4017-87F0-CBCD4047B331}"/>
              </a:ext>
            </a:extLst>
          </p:cNvPr>
          <p:cNvCxnSpPr>
            <a:cxnSpLocks/>
          </p:cNvCxnSpPr>
          <p:nvPr/>
        </p:nvCxnSpPr>
        <p:spPr>
          <a:xfrm flipV="1">
            <a:off x="7598965" y="4434383"/>
            <a:ext cx="474561" cy="375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92B01CD-E838-429D-8241-9922B95D4B4B}"/>
              </a:ext>
            </a:extLst>
          </p:cNvPr>
          <p:cNvSpPr txBox="1"/>
          <p:nvPr/>
        </p:nvSpPr>
        <p:spPr>
          <a:xfrm>
            <a:off x="7804407" y="4130289"/>
            <a:ext cx="984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protein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42D3BE5-E02B-4DE2-A3C9-6C911A01790E}"/>
              </a:ext>
            </a:extLst>
          </p:cNvPr>
          <p:cNvSpPr txBox="1"/>
          <p:nvPr/>
        </p:nvSpPr>
        <p:spPr>
          <a:xfrm>
            <a:off x="9713378" y="2029829"/>
            <a:ext cx="84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jezgra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26AC402C-15FA-4310-BA7E-CCD090C847A4}"/>
              </a:ext>
            </a:extLst>
          </p:cNvPr>
          <p:cNvCxnSpPr>
            <a:cxnSpLocks/>
          </p:cNvCxnSpPr>
          <p:nvPr/>
        </p:nvCxnSpPr>
        <p:spPr>
          <a:xfrm>
            <a:off x="9454718" y="3292620"/>
            <a:ext cx="165570" cy="449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64DBFC9C-6048-4F20-A73C-303D2CA2603C}"/>
              </a:ext>
            </a:extLst>
          </p:cNvPr>
          <p:cNvSpPr txBox="1"/>
          <p:nvPr/>
        </p:nvSpPr>
        <p:spPr>
          <a:xfrm>
            <a:off x="9208558" y="3767784"/>
            <a:ext cx="929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stanica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xmlns="" id="{54ACFF6E-8EDF-4EEC-9C0D-879E3FC58274}"/>
              </a:ext>
            </a:extLst>
          </p:cNvPr>
          <p:cNvCxnSpPr>
            <a:cxnSpLocks/>
          </p:cNvCxnSpPr>
          <p:nvPr/>
        </p:nvCxnSpPr>
        <p:spPr>
          <a:xfrm flipH="1">
            <a:off x="8363362" y="2712361"/>
            <a:ext cx="697912" cy="612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CE41D995-A3D1-4405-B9D2-1BFDF5B64DA4}"/>
              </a:ext>
            </a:extLst>
          </p:cNvPr>
          <p:cNvSpPr txBox="1"/>
          <p:nvPr/>
        </p:nvSpPr>
        <p:spPr>
          <a:xfrm>
            <a:off x="7527243" y="3289977"/>
            <a:ext cx="125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kromosom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29A74E4-8B3A-4B00-8968-8B0BF004D1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0849" y="4689176"/>
            <a:ext cx="2424927" cy="1818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0743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/>
      <p:bldP spid="13" grpId="0"/>
      <p:bldP spid="17" grpId="0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9F439E4C-DF0F-451C-953F-28610E0D28D2}"/>
              </a:ext>
            </a:extLst>
          </p:cNvPr>
          <p:cNvSpPr/>
          <p:nvPr/>
        </p:nvSpPr>
        <p:spPr>
          <a:xfrm>
            <a:off x="832553" y="656949"/>
            <a:ext cx="10530864" cy="19797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razdoblju između dviju staničnih dioba, kromosomi nisu vidljivi jer se niti DNA raspletu, ali molekule DNA vrlo su aktivne.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 svake diobe molekule DNA se kopiraju -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UDVOSTRUČUJU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tome se dvostruka zavojnica molekule DNA odmotava i svaki postojeći lanac postaje kalup za drugi lanac pa nastaju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nove jednake molekule DNA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545C057-EDDA-407C-B44B-5D78720E1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216135" y="2796466"/>
            <a:ext cx="1768966" cy="371542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84B2E46-2E87-4881-8EFE-C8F47A2ED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493487" y="2796466"/>
            <a:ext cx="7135608" cy="35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96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745807" y="782300"/>
            <a:ext cx="10700386" cy="13947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Nakon udvostručenja događa se dioba stanice kojom novonastale stanice podijele nasljedni materijal tj. molekule DNA.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primjerice u diobu uđe tjelesna stanica s 4 dvostruka kromosoma -&gt; nastat će 2 stanice s 4 jednostruka kromosoma.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ABEC35-6C02-4CEF-9581-F478ACBFF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59664" y="5146649"/>
            <a:ext cx="3333750" cy="1209675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xmlns="" id="{C5D98001-1561-4270-A5CC-FDEFC7DBD688}"/>
              </a:ext>
            </a:extLst>
          </p:cNvPr>
          <p:cNvSpPr/>
          <p:nvPr/>
        </p:nvSpPr>
        <p:spPr>
          <a:xfrm>
            <a:off x="1168153" y="2915784"/>
            <a:ext cx="2425084" cy="159460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F7E5B488-D71B-4CB7-8A2B-D2A5785D61E6}"/>
              </a:ext>
            </a:extLst>
          </p:cNvPr>
          <p:cNvSpPr/>
          <p:nvPr/>
        </p:nvSpPr>
        <p:spPr>
          <a:xfrm>
            <a:off x="4015821" y="3476489"/>
            <a:ext cx="1293181" cy="4804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dioba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5CB0ACED-97B0-45C9-956E-075DF81A1320}"/>
              </a:ext>
            </a:extLst>
          </p:cNvPr>
          <p:cNvSpPr/>
          <p:nvPr/>
        </p:nvSpPr>
        <p:spPr>
          <a:xfrm>
            <a:off x="5614830" y="2417925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nak množenja 9">
            <a:extLst>
              <a:ext uri="{FF2B5EF4-FFF2-40B4-BE49-F238E27FC236}">
                <a16:creationId xmlns:a16="http://schemas.microsoft.com/office/drawing/2014/main" xmlns="" id="{4E5F7BCE-97C4-44F0-BDED-624F4A9B0C5E}"/>
              </a:ext>
            </a:extLst>
          </p:cNvPr>
          <p:cNvSpPr/>
          <p:nvPr/>
        </p:nvSpPr>
        <p:spPr>
          <a:xfrm>
            <a:off x="2194264" y="3713085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nak množenja 10">
            <a:extLst>
              <a:ext uri="{FF2B5EF4-FFF2-40B4-BE49-F238E27FC236}">
                <a16:creationId xmlns:a16="http://schemas.microsoft.com/office/drawing/2014/main" xmlns="" id="{38CFF5D3-B1F4-43DD-9021-E9EDF042EDBF}"/>
              </a:ext>
            </a:extLst>
          </p:cNvPr>
          <p:cNvSpPr/>
          <p:nvPr/>
        </p:nvSpPr>
        <p:spPr>
          <a:xfrm>
            <a:off x="2240132" y="3001467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nak množenja 11">
            <a:extLst>
              <a:ext uri="{FF2B5EF4-FFF2-40B4-BE49-F238E27FC236}">
                <a16:creationId xmlns:a16="http://schemas.microsoft.com/office/drawing/2014/main" xmlns="" id="{1A897457-B166-4CA4-B3FD-B826952BD865}"/>
              </a:ext>
            </a:extLst>
          </p:cNvPr>
          <p:cNvSpPr/>
          <p:nvPr/>
        </p:nvSpPr>
        <p:spPr>
          <a:xfrm>
            <a:off x="2867487" y="3316872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nak množenja 12">
            <a:extLst>
              <a:ext uri="{FF2B5EF4-FFF2-40B4-BE49-F238E27FC236}">
                <a16:creationId xmlns:a16="http://schemas.microsoft.com/office/drawing/2014/main" xmlns="" id="{169744D9-DB3D-4696-B1E2-A604DD932B9D}"/>
              </a:ext>
            </a:extLst>
          </p:cNvPr>
          <p:cNvSpPr/>
          <p:nvPr/>
        </p:nvSpPr>
        <p:spPr>
          <a:xfrm>
            <a:off x="1566909" y="3324688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C4C282DA-9164-4F2D-B33A-26DC29E8238C}"/>
              </a:ext>
            </a:extLst>
          </p:cNvPr>
          <p:cNvSpPr/>
          <p:nvPr/>
        </p:nvSpPr>
        <p:spPr>
          <a:xfrm>
            <a:off x="5692552" y="4327666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3C1B9775-6654-4BD2-9BD4-B72F6C87F097}"/>
              </a:ext>
            </a:extLst>
          </p:cNvPr>
          <p:cNvSpPr txBox="1"/>
          <p:nvPr/>
        </p:nvSpPr>
        <p:spPr>
          <a:xfrm>
            <a:off x="1542170" y="2449640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tjelesna stanica</a:t>
            </a:r>
          </a:p>
        </p:txBody>
      </p:sp>
      <p:sp>
        <p:nvSpPr>
          <p:cNvPr id="38" name="Znak oduzimanja 37">
            <a:extLst>
              <a:ext uri="{FF2B5EF4-FFF2-40B4-BE49-F238E27FC236}">
                <a16:creationId xmlns:a16="http://schemas.microsoft.com/office/drawing/2014/main" xmlns="" id="{B243942F-749F-4CC2-A46A-9C23737E901E}"/>
              </a:ext>
            </a:extLst>
          </p:cNvPr>
          <p:cNvSpPr/>
          <p:nvPr/>
        </p:nvSpPr>
        <p:spPr>
          <a:xfrm rot="16200000">
            <a:off x="6900936" y="278119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Znak oduzimanja 38">
            <a:extLst>
              <a:ext uri="{FF2B5EF4-FFF2-40B4-BE49-F238E27FC236}">
                <a16:creationId xmlns:a16="http://schemas.microsoft.com/office/drawing/2014/main" xmlns="" id="{378A4BC6-C15B-4418-A9EB-9BF2F8447DCE}"/>
              </a:ext>
            </a:extLst>
          </p:cNvPr>
          <p:cNvSpPr/>
          <p:nvPr/>
        </p:nvSpPr>
        <p:spPr>
          <a:xfrm rot="16200000">
            <a:off x="6994109" y="3294403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Znak oduzimanja 39">
            <a:extLst>
              <a:ext uri="{FF2B5EF4-FFF2-40B4-BE49-F238E27FC236}">
                <a16:creationId xmlns:a16="http://schemas.microsoft.com/office/drawing/2014/main" xmlns="" id="{57E09911-AD1E-4DF1-A6DF-A94E5987F154}"/>
              </a:ext>
            </a:extLst>
          </p:cNvPr>
          <p:cNvSpPr/>
          <p:nvPr/>
        </p:nvSpPr>
        <p:spPr>
          <a:xfrm rot="16200000">
            <a:off x="6433364" y="3068183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1" name="Znak oduzimanja 40">
            <a:extLst>
              <a:ext uri="{FF2B5EF4-FFF2-40B4-BE49-F238E27FC236}">
                <a16:creationId xmlns:a16="http://schemas.microsoft.com/office/drawing/2014/main" xmlns="" id="{539B688A-8347-4AC5-9C5A-971E38666DC3}"/>
              </a:ext>
            </a:extLst>
          </p:cNvPr>
          <p:cNvSpPr/>
          <p:nvPr/>
        </p:nvSpPr>
        <p:spPr>
          <a:xfrm rot="16200000">
            <a:off x="6036218" y="2848186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Znak oduzimanja 52">
            <a:extLst>
              <a:ext uri="{FF2B5EF4-FFF2-40B4-BE49-F238E27FC236}">
                <a16:creationId xmlns:a16="http://schemas.microsoft.com/office/drawing/2014/main" xmlns="" id="{2F2B4D36-C186-4A78-A028-A6ED71677BCC}"/>
              </a:ext>
            </a:extLst>
          </p:cNvPr>
          <p:cNvSpPr/>
          <p:nvPr/>
        </p:nvSpPr>
        <p:spPr>
          <a:xfrm rot="16200000">
            <a:off x="7062953" y="5065777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Znak oduzimanja 53">
            <a:extLst>
              <a:ext uri="{FF2B5EF4-FFF2-40B4-BE49-F238E27FC236}">
                <a16:creationId xmlns:a16="http://schemas.microsoft.com/office/drawing/2014/main" xmlns="" id="{1C09B24E-2858-4DE1-90FA-FA8835F1B5E6}"/>
              </a:ext>
            </a:extLst>
          </p:cNvPr>
          <p:cNvSpPr/>
          <p:nvPr/>
        </p:nvSpPr>
        <p:spPr>
          <a:xfrm rot="16200000">
            <a:off x="6958604" y="451900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Znak oduzimanja 54">
            <a:extLst>
              <a:ext uri="{FF2B5EF4-FFF2-40B4-BE49-F238E27FC236}">
                <a16:creationId xmlns:a16="http://schemas.microsoft.com/office/drawing/2014/main" xmlns="" id="{389198A0-F0C2-4C12-9261-E2A30B82FB0B}"/>
              </a:ext>
            </a:extLst>
          </p:cNvPr>
          <p:cNvSpPr/>
          <p:nvPr/>
        </p:nvSpPr>
        <p:spPr>
          <a:xfrm rot="16200000">
            <a:off x="6547311" y="4975910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Znak oduzimanja 55">
            <a:extLst>
              <a:ext uri="{FF2B5EF4-FFF2-40B4-BE49-F238E27FC236}">
                <a16:creationId xmlns:a16="http://schemas.microsoft.com/office/drawing/2014/main" xmlns="" id="{CA8400F4-306F-419D-9010-8D14E879CDED}"/>
              </a:ext>
            </a:extLst>
          </p:cNvPr>
          <p:cNvSpPr/>
          <p:nvPr/>
        </p:nvSpPr>
        <p:spPr>
          <a:xfrm rot="16200000">
            <a:off x="6178137" y="4702584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7" name="Ravni poveznik sa strelicom 56">
            <a:extLst>
              <a:ext uri="{FF2B5EF4-FFF2-40B4-BE49-F238E27FC236}">
                <a16:creationId xmlns:a16="http://schemas.microsoft.com/office/drawing/2014/main" xmlns="" id="{86BCA6C3-C649-4007-81FD-E362E82372A7}"/>
              </a:ext>
            </a:extLst>
          </p:cNvPr>
          <p:cNvCxnSpPr>
            <a:cxnSpLocks/>
          </p:cNvCxnSpPr>
          <p:nvPr/>
        </p:nvCxnSpPr>
        <p:spPr>
          <a:xfrm>
            <a:off x="7294173" y="3094757"/>
            <a:ext cx="1484193" cy="6183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kstniOkvir 58">
            <a:extLst>
              <a:ext uri="{FF2B5EF4-FFF2-40B4-BE49-F238E27FC236}">
                <a16:creationId xmlns:a16="http://schemas.microsoft.com/office/drawing/2014/main" xmlns="" id="{2B37E618-BBC9-493D-9462-4FD929D90A1F}"/>
              </a:ext>
            </a:extLst>
          </p:cNvPr>
          <p:cNvSpPr txBox="1"/>
          <p:nvPr/>
        </p:nvSpPr>
        <p:spPr>
          <a:xfrm>
            <a:off x="9009937" y="3569692"/>
            <a:ext cx="205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jednostruki kromosom </a:t>
            </a:r>
          </a:p>
          <a:p>
            <a:r>
              <a:rPr lang="hr-HR" sz="1600" dirty="0">
                <a:solidFill>
                  <a:schemeClr val="bg1"/>
                </a:solidFill>
              </a:rPr>
              <a:t>(1 molekula DNA)</a:t>
            </a:r>
          </a:p>
        </p:txBody>
      </p:sp>
      <p:cxnSp>
        <p:nvCxnSpPr>
          <p:cNvPr id="60" name="Ravni poveznik sa strelicom 59">
            <a:extLst>
              <a:ext uri="{FF2B5EF4-FFF2-40B4-BE49-F238E27FC236}">
                <a16:creationId xmlns:a16="http://schemas.microsoft.com/office/drawing/2014/main" xmlns="" id="{23192C71-42D3-4005-9A32-219719AE7D84}"/>
              </a:ext>
            </a:extLst>
          </p:cNvPr>
          <p:cNvCxnSpPr>
            <a:cxnSpLocks/>
          </p:cNvCxnSpPr>
          <p:nvPr/>
        </p:nvCxnSpPr>
        <p:spPr>
          <a:xfrm>
            <a:off x="2426563" y="4222736"/>
            <a:ext cx="178214" cy="948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kstniOkvir 60">
            <a:extLst>
              <a:ext uri="{FF2B5EF4-FFF2-40B4-BE49-F238E27FC236}">
                <a16:creationId xmlns:a16="http://schemas.microsoft.com/office/drawing/2014/main" xmlns="" id="{A5732F4D-3BD1-4F60-B9AF-69DBD0A310FB}"/>
              </a:ext>
            </a:extLst>
          </p:cNvPr>
          <p:cNvSpPr txBox="1"/>
          <p:nvPr/>
        </p:nvSpPr>
        <p:spPr>
          <a:xfrm>
            <a:off x="1939771" y="5188616"/>
            <a:ext cx="203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dvostruki kromosom </a:t>
            </a:r>
          </a:p>
          <a:p>
            <a:r>
              <a:rPr lang="hr-HR" sz="1600" dirty="0">
                <a:solidFill>
                  <a:schemeClr val="bg1"/>
                </a:solidFill>
              </a:rPr>
              <a:t>(2 molekule DNA)</a:t>
            </a:r>
          </a:p>
        </p:txBody>
      </p:sp>
      <p:cxnSp>
        <p:nvCxnSpPr>
          <p:cNvPr id="66" name="Ravni poveznik sa strelicom 65">
            <a:extLst>
              <a:ext uri="{FF2B5EF4-FFF2-40B4-BE49-F238E27FC236}">
                <a16:creationId xmlns:a16="http://schemas.microsoft.com/office/drawing/2014/main" xmlns="" id="{160F1509-C2C9-4137-A016-0B8C7C28F487}"/>
              </a:ext>
            </a:extLst>
          </p:cNvPr>
          <p:cNvCxnSpPr>
            <a:cxnSpLocks/>
          </p:cNvCxnSpPr>
          <p:nvPr/>
        </p:nvCxnSpPr>
        <p:spPr>
          <a:xfrm flipV="1">
            <a:off x="7394401" y="4205863"/>
            <a:ext cx="1416050" cy="4708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kstniOkvir 68">
            <a:extLst>
              <a:ext uri="{FF2B5EF4-FFF2-40B4-BE49-F238E27FC236}">
                <a16:creationId xmlns:a16="http://schemas.microsoft.com/office/drawing/2014/main" xmlns="" id="{DACAF3BA-7C9B-4592-94BC-691F11BB3D24}"/>
              </a:ext>
            </a:extLst>
          </p:cNvPr>
          <p:cNvSpPr txBox="1"/>
          <p:nvPr/>
        </p:nvSpPr>
        <p:spPr>
          <a:xfrm>
            <a:off x="5980148" y="3922497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stanice klonovi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240C48E7-12F3-4F2E-BD56-24765753C3CD}"/>
              </a:ext>
            </a:extLst>
          </p:cNvPr>
          <p:cNvSpPr txBox="1"/>
          <p:nvPr/>
        </p:nvSpPr>
        <p:spPr>
          <a:xfrm>
            <a:off x="6363188" y="5876438"/>
            <a:ext cx="110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MITOZA</a:t>
            </a:r>
          </a:p>
        </p:txBody>
      </p:sp>
    </p:spTree>
    <p:extLst>
      <p:ext uri="{BB962C8B-B14F-4D97-AF65-F5344CB8AC3E}">
        <p14:creationId xmlns:p14="http://schemas.microsoft.com/office/powerpoint/2010/main" xmlns="" val="339793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5" grpId="0"/>
      <p:bldP spid="38" grpId="0" animBg="1"/>
      <p:bldP spid="39" grpId="0" animBg="1"/>
      <p:bldP spid="40" grpId="0" animBg="1"/>
      <p:bldP spid="41" grpId="0" animBg="1"/>
      <p:bldP spid="53" grpId="0" animBg="1"/>
      <p:bldP spid="54" grpId="0" animBg="1"/>
      <p:bldP spid="55" grpId="0" animBg="1"/>
      <p:bldP spid="56" grpId="0" animBg="1"/>
      <p:bldP spid="59" grpId="0"/>
      <p:bldP spid="61" grpId="0"/>
      <p:bldP spid="69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2AD0FD07-75ED-46ED-A766-D899E19552E6}"/>
              </a:ext>
            </a:extLst>
          </p:cNvPr>
          <p:cNvSpPr/>
          <p:nvPr/>
        </p:nvSpPr>
        <p:spPr>
          <a:xfrm>
            <a:off x="958261" y="901600"/>
            <a:ext cx="6499179" cy="239468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molekula (ribonukleinska kiselina) je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jednolančana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prenosi informacije od DNA molekule (iz jezgre do citoplazme).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 uputi RNA u citoplazmi se stvaraju PROTEINI na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ribosomima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0B0748E-0D36-4453-9855-D9D457461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93382" y="2098942"/>
            <a:ext cx="6698618" cy="4088498"/>
          </a:xfrm>
          <a:prstGeom prst="rect">
            <a:avLst/>
          </a:prstGeom>
        </p:spPr>
      </p:pic>
      <p:pic>
        <p:nvPicPr>
          <p:cNvPr id="4" name="Picture 2">
            <a:hlinkClick r:id="rId4"/>
            <a:extLst>
              <a:ext uri="{FF2B5EF4-FFF2-40B4-BE49-F238E27FC236}">
                <a16:creationId xmlns:a16="http://schemas.microsoft.com/office/drawing/2014/main" xmlns="" id="{094AFD91-6EFE-4775-9252-573D87F1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8974" r="5597" b="5361"/>
          <a:stretch>
            <a:fillRect/>
          </a:stretch>
        </p:blipFill>
        <p:spPr bwMode="auto">
          <a:xfrm>
            <a:off x="1729412" y="5037933"/>
            <a:ext cx="637227" cy="64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B6B3D09-38F3-43DE-A3C4-DE54EA6BB895}"/>
              </a:ext>
            </a:extLst>
          </p:cNvPr>
          <p:cNvSpPr txBox="1"/>
          <p:nvPr/>
        </p:nvSpPr>
        <p:spPr>
          <a:xfrm>
            <a:off x="2569248" y="5233345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ISTRAŽI</a:t>
            </a:r>
          </a:p>
        </p:txBody>
      </p:sp>
    </p:spTree>
    <p:extLst>
      <p:ext uri="{BB962C8B-B14F-4D97-AF65-F5344CB8AC3E}">
        <p14:creationId xmlns:p14="http://schemas.microsoft.com/office/powerpoint/2010/main" xmlns="" val="32314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745807" y="1289477"/>
            <a:ext cx="10700386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Mitozom se osigurava stalnost broja kromosoma koji je karakterističan za pojedinu vrstu.</a:t>
            </a:r>
          </a:p>
          <a:p>
            <a:pPr algn="ctr"/>
            <a:r>
              <a:rPr lang="hr-H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Čovjek ima 46 kromosoma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7EC1044-783B-4368-B9E9-3146635EB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69373" y="2480938"/>
            <a:ext cx="2853253" cy="4048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C1BC01E-A119-4B19-85CC-349290269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137650" y="3429000"/>
            <a:ext cx="19431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Lijeva vitičasta zagrada 11">
            <a:extLst>
              <a:ext uri="{FF2B5EF4-FFF2-40B4-BE49-F238E27FC236}">
                <a16:creationId xmlns:a16="http://schemas.microsoft.com/office/drawing/2014/main" xmlns="" id="{81701B25-A3FD-4180-9916-7EB05D06691C}"/>
              </a:ext>
            </a:extLst>
          </p:cNvPr>
          <p:cNvSpPr/>
          <p:nvPr/>
        </p:nvSpPr>
        <p:spPr>
          <a:xfrm rot="5400000">
            <a:off x="9916797" y="2757213"/>
            <a:ext cx="254946" cy="965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2DA3045-5F89-404F-B113-F632582E9F76}"/>
              </a:ext>
            </a:extLst>
          </p:cNvPr>
          <p:cNvSpPr txBox="1"/>
          <p:nvPr/>
        </p:nvSpPr>
        <p:spPr>
          <a:xfrm>
            <a:off x="8818878" y="2589650"/>
            <a:ext cx="245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sestrinske </a:t>
            </a:r>
            <a:r>
              <a:rPr lang="hr-HR" b="1" dirty="0" err="1">
                <a:solidFill>
                  <a:schemeClr val="bg1"/>
                </a:solidFill>
              </a:rPr>
              <a:t>kromatide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59A0FF37-DBCB-4D36-87F2-E71AA2FB06E3}"/>
              </a:ext>
            </a:extLst>
          </p:cNvPr>
          <p:cNvSpPr/>
          <p:nvPr/>
        </p:nvSpPr>
        <p:spPr>
          <a:xfrm>
            <a:off x="1944990" y="4630442"/>
            <a:ext cx="127791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21. str.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0B77F8C-5A8C-49A8-9D17-82182D324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072" y="4275442"/>
            <a:ext cx="755648" cy="724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4B015E9-CD2C-4692-8830-0ABC5A20E67A}"/>
              </a:ext>
            </a:extLst>
          </p:cNvPr>
          <p:cNvSpPr txBox="1"/>
          <p:nvPr/>
        </p:nvSpPr>
        <p:spPr>
          <a:xfrm>
            <a:off x="1047362" y="5309496"/>
            <a:ext cx="2735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ISTRAŽI</a:t>
            </a:r>
          </a:p>
          <a:p>
            <a:r>
              <a:rPr lang="hr-HR" i="1" dirty="0">
                <a:solidFill>
                  <a:schemeClr val="bg1"/>
                </a:solidFill>
              </a:rPr>
              <a:t>Kako izgledaju kromosomi u stanici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7282C774-F47B-43F1-8802-0EE5DC5627C6}"/>
              </a:ext>
            </a:extLst>
          </p:cNvPr>
          <p:cNvSpPr txBox="1"/>
          <p:nvPr/>
        </p:nvSpPr>
        <p:spPr>
          <a:xfrm>
            <a:off x="9402870" y="5872836"/>
            <a:ext cx="16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KROMOSOM</a:t>
            </a:r>
          </a:p>
        </p:txBody>
      </p:sp>
    </p:spTree>
    <p:extLst>
      <p:ext uri="{BB962C8B-B14F-4D97-AF65-F5344CB8AC3E}">
        <p14:creationId xmlns:p14="http://schemas.microsoft.com/office/powerpoint/2010/main" xmlns="" val="146491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/>
      <p:bldP spid="14" grpId="0" animBg="1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3ABF38E4-14F6-437C-9C75-D8FC720678D9}"/>
              </a:ext>
            </a:extLst>
          </p:cNvPr>
          <p:cNvSpPr/>
          <p:nvPr/>
        </p:nvSpPr>
        <p:spPr>
          <a:xfrm>
            <a:off x="711200" y="723975"/>
            <a:ext cx="6802958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Mitoza je važna za proces obnavljanja stanica kod čovjeka.</a:t>
            </a:r>
          </a:p>
        </p:txBody>
      </p:sp>
      <p:pic>
        <p:nvPicPr>
          <p:cNvPr id="4" name="Rezervirano mjesto sadržaja 9">
            <a:extLst>
              <a:ext uri="{FF2B5EF4-FFF2-40B4-BE49-F238E27FC236}">
                <a16:creationId xmlns:a16="http://schemas.microsoft.com/office/drawing/2014/main" xmlns="" id="{4707E0E3-DF55-4631-9CFC-32EB03E0A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310" y="2508212"/>
            <a:ext cx="5416512" cy="18415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1772B15A-9462-4610-B667-4223E6DCE3CC}"/>
              </a:ext>
            </a:extLst>
          </p:cNvPr>
          <p:cNvSpPr/>
          <p:nvPr/>
        </p:nvSpPr>
        <p:spPr>
          <a:xfrm>
            <a:off x="1950720" y="4960695"/>
            <a:ext cx="8910320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Stanice razvijenijih organizama su više specijalizirane za svoje uloge pa je mogućnost obnavljanja većih dijelova tijela manja.</a:t>
            </a:r>
          </a:p>
        </p:txBody>
      </p:sp>
    </p:spTree>
    <p:extLst>
      <p:ext uri="{BB962C8B-B14F-4D97-AF65-F5344CB8AC3E}">
        <p14:creationId xmlns:p14="http://schemas.microsoft.com/office/powerpoint/2010/main" xmlns="" val="313214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10">
            <a:extLst>
              <a:ext uri="{FF2B5EF4-FFF2-40B4-BE49-F238E27FC236}">
                <a16:creationId xmlns:a16="http://schemas.microsoft.com/office/drawing/2014/main" xmlns="" id="{269935EE-EBCE-4B48-A7B4-C9AC2A8E8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7071" y="2168939"/>
            <a:ext cx="3522616" cy="240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D1BED8-7750-4CAA-9F78-87B66419F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91" y="3371858"/>
            <a:ext cx="3162209" cy="223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CFA2703A-543C-41FB-A34F-0529F0B7D7BC}"/>
              </a:ext>
            </a:extLst>
          </p:cNvPr>
          <p:cNvSpPr/>
          <p:nvPr/>
        </p:nvSpPr>
        <p:spPr>
          <a:xfrm>
            <a:off x="4724400" y="5072455"/>
            <a:ext cx="6802958" cy="106310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Mitoza je važna i životinjama za proces obnavljanja izgubljenih dijelova tijela -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REGENERACIJU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C7EA02EE-CAAF-41F2-AEAA-F49E20B6A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765760" y="890870"/>
            <a:ext cx="3600240" cy="223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911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700EBF07-2CC0-4D35-B260-4E2A3FD0B170}"/>
              </a:ext>
            </a:extLst>
          </p:cNvPr>
          <p:cNvSpPr/>
          <p:nvPr/>
        </p:nvSpPr>
        <p:spPr>
          <a:xfrm>
            <a:off x="816813" y="722440"/>
            <a:ext cx="6183427" cy="1086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 - je sav nasljedni ili genetski materijal koji sadržava stanica nekog organizma.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75B72B5E-B8B4-48A8-8667-4178902DA4B0}"/>
              </a:ext>
            </a:extLst>
          </p:cNvPr>
          <p:cNvSpPr/>
          <p:nvPr/>
        </p:nvSpPr>
        <p:spPr>
          <a:xfrm>
            <a:off x="222273" y="2320560"/>
            <a:ext cx="3567611" cy="269684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Čovjekov je genom zapisan u 24 kromosoma (22 nespolna i 2 spolna). 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njima se nalazi 25 000 gena.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EF0405-4479-40F4-A059-D3351A1CA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03864" y="2320560"/>
            <a:ext cx="4436932" cy="353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F09806F-7255-4325-9795-6BBF54C0B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654777" y="3668983"/>
            <a:ext cx="3236078" cy="2842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F8F4D0E-BC37-42FF-83AF-E49F959E0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44560" y="813880"/>
            <a:ext cx="3142826" cy="208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8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358</TotalTime>
  <Words>339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Soba za sastanke za ion</vt:lpstr>
      <vt:lpstr>ŽIVA BIĆA RASTU, RAZVIJAJU SE I RAZMNOŽAVAJU DNA - molekula nasljeđa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BIĆA RASTU, RAZVIJAJU SE I RAZMNOŽAVAJU</dc:title>
  <dc:creator>Korisnik</dc:creator>
  <cp:lastModifiedBy>sk-mpovalec</cp:lastModifiedBy>
  <cp:revision>86</cp:revision>
  <dcterms:created xsi:type="dcterms:W3CDTF">2020-06-28T16:28:14Z</dcterms:created>
  <dcterms:modified xsi:type="dcterms:W3CDTF">2020-08-10T11:17:48Z</dcterms:modified>
</cp:coreProperties>
</file>